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700" r:id="rId4"/>
  </p:sldMasterIdLst>
  <p:notesMasterIdLst>
    <p:notesMasterId r:id="rId54"/>
  </p:notesMasterIdLst>
  <p:sldIdLst>
    <p:sldId id="256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9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9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C56782B-8A7A-46F6-A376-B0615967343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54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84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7413" cy="2570163"/>
          </a:xfrm>
          <a:prstGeom prst="rect">
            <a:avLst/>
          </a:prstGeom>
        </p:spPr>
      </p:sp>
      <p:sp>
        <p:nvSpPr>
          <p:cNvPr id="487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7413" cy="2570163"/>
          </a:xfrm>
          <a:prstGeom prst="rect">
            <a:avLst/>
          </a:prstGeom>
        </p:spPr>
      </p:sp>
      <p:sp>
        <p:nvSpPr>
          <p:cNvPr id="489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91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93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95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97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99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8480" y="520560"/>
            <a:ext cx="6461640" cy="2567520"/>
          </a:xfrm>
          <a:prstGeom prst="rect">
            <a:avLst/>
          </a:prstGeom>
        </p:spPr>
      </p:sp>
      <p:sp>
        <p:nvSpPr>
          <p:cNvPr id="501" name="CustomShape 2"/>
          <p:cNvSpPr/>
          <p:nvPr/>
        </p:nvSpPr>
        <p:spPr>
          <a:xfrm>
            <a:off x="914400" y="3257640"/>
            <a:ext cx="731124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8480" y="520560"/>
            <a:ext cx="6461640" cy="2567520"/>
          </a:xfrm>
          <a:prstGeom prst="rect">
            <a:avLst/>
          </a:prstGeom>
        </p:spPr>
      </p:sp>
      <p:sp>
        <p:nvSpPr>
          <p:cNvPr id="503" name="CustomShape 2"/>
          <p:cNvSpPr/>
          <p:nvPr/>
        </p:nvSpPr>
        <p:spPr>
          <a:xfrm>
            <a:off x="914400" y="3257640"/>
            <a:ext cx="731124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7413" cy="2570163"/>
          </a:xfrm>
          <a:prstGeom prst="rect">
            <a:avLst/>
          </a:prstGeom>
        </p:spPr>
      </p:sp>
      <p:sp>
        <p:nvSpPr>
          <p:cNvPr id="460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8480" y="520560"/>
            <a:ext cx="6461640" cy="2567520"/>
          </a:xfrm>
          <a:prstGeom prst="rect">
            <a:avLst/>
          </a:prstGeom>
        </p:spPr>
      </p:sp>
      <p:sp>
        <p:nvSpPr>
          <p:cNvPr id="505" name="CustomShape 2"/>
          <p:cNvSpPr/>
          <p:nvPr/>
        </p:nvSpPr>
        <p:spPr>
          <a:xfrm>
            <a:off x="914400" y="3257640"/>
            <a:ext cx="731124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8480" y="520560"/>
            <a:ext cx="6461640" cy="2567520"/>
          </a:xfrm>
          <a:prstGeom prst="rect">
            <a:avLst/>
          </a:prstGeom>
        </p:spPr>
      </p:sp>
      <p:sp>
        <p:nvSpPr>
          <p:cNvPr id="507" name="CustomShape 2"/>
          <p:cNvSpPr/>
          <p:nvPr/>
        </p:nvSpPr>
        <p:spPr>
          <a:xfrm>
            <a:off x="914400" y="3257640"/>
            <a:ext cx="731124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10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12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14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16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18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20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22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24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63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7413" cy="2570163"/>
          </a:xfrm>
          <a:prstGeom prst="rect">
            <a:avLst/>
          </a:prstGeom>
        </p:spPr>
      </p:sp>
      <p:sp>
        <p:nvSpPr>
          <p:cNvPr id="526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28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30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33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36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39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42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45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48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51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66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54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56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58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8480" y="520560"/>
            <a:ext cx="6461640" cy="2567520"/>
          </a:xfrm>
          <a:prstGeom prst="rect">
            <a:avLst/>
          </a:prstGeom>
        </p:spPr>
      </p:sp>
      <p:sp>
        <p:nvSpPr>
          <p:cNvPr id="560" name="CustomShape 2"/>
          <p:cNvSpPr/>
          <p:nvPr/>
        </p:nvSpPr>
        <p:spPr>
          <a:xfrm>
            <a:off x="914400" y="3257640"/>
            <a:ext cx="731124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8480" y="520560"/>
            <a:ext cx="6461640" cy="2567520"/>
          </a:xfrm>
          <a:prstGeom prst="rect">
            <a:avLst/>
          </a:prstGeom>
        </p:spPr>
      </p:sp>
      <p:sp>
        <p:nvSpPr>
          <p:cNvPr id="562" name="CustomShape 2"/>
          <p:cNvSpPr/>
          <p:nvPr/>
        </p:nvSpPr>
        <p:spPr>
          <a:xfrm>
            <a:off x="914400" y="3257640"/>
            <a:ext cx="731124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8480" y="520560"/>
            <a:ext cx="6461640" cy="2567520"/>
          </a:xfrm>
          <a:prstGeom prst="rect">
            <a:avLst/>
          </a:prstGeom>
        </p:spPr>
      </p:sp>
      <p:sp>
        <p:nvSpPr>
          <p:cNvPr id="564" name="CustomShape 2"/>
          <p:cNvSpPr/>
          <p:nvPr/>
        </p:nvSpPr>
        <p:spPr>
          <a:xfrm>
            <a:off x="914400" y="3257640"/>
            <a:ext cx="731124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66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68" name="CustomShape 2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571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69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72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75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78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5180400" y="6513840"/>
            <a:ext cx="3960360" cy="34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857680" y="514440"/>
            <a:ext cx="3426840" cy="2569680"/>
          </a:xfrm>
          <a:prstGeom prst="rect">
            <a:avLst/>
          </a:prstGeom>
        </p:spPr>
      </p:sp>
      <p:sp>
        <p:nvSpPr>
          <p:cNvPr id="481" name="CustomShape 3"/>
          <p:cNvSpPr/>
          <p:nvPr/>
        </p:nvSpPr>
        <p:spPr>
          <a:xfrm>
            <a:off x="914400" y="3257640"/>
            <a:ext cx="7312320" cy="308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4320000"/>
            <a:ext cx="502200" cy="10774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9080"/>
            <a:ext cx="496440" cy="10728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89080"/>
            <a:ext cx="496440" cy="10728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289080"/>
            <a:ext cx="496440" cy="10728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792000" y="4104000"/>
            <a:ext cx="8565840" cy="143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Enhancement</a:t>
            </a:r>
            <a:br/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(Histogram Processing)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792000" y="5904360"/>
            <a:ext cx="8565840" cy="9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4584D3"/>
                </a:solidFill>
                <a:latin typeface="Arial"/>
                <a:ea typeface="DejaVu Sans"/>
              </a:rPr>
              <a:t>Dr. Muhammad Zubair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34" name="Picture1"/>
          <p:cNvPicPr/>
          <p:nvPr/>
        </p:nvPicPr>
        <p:blipFill>
          <a:blip r:embed="rId3"/>
          <a:stretch/>
        </p:blipFill>
        <p:spPr>
          <a:xfrm>
            <a:off x="1840320" y="1352520"/>
            <a:ext cx="5425200" cy="542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36" name="Picture1"/>
          <p:cNvPicPr/>
          <p:nvPr/>
        </p:nvPicPr>
        <p:blipFill>
          <a:blip r:embed="rId3"/>
          <a:stretch/>
        </p:blipFill>
        <p:spPr>
          <a:xfrm>
            <a:off x="301680" y="2590920"/>
            <a:ext cx="2876760" cy="2876760"/>
          </a:xfrm>
          <a:prstGeom prst="rect">
            <a:avLst/>
          </a:prstGeom>
          <a:ln>
            <a:noFill/>
          </a:ln>
        </p:spPr>
      </p:pic>
      <p:pic>
        <p:nvPicPr>
          <p:cNvPr id="237" name="Picture2"/>
          <p:cNvPicPr/>
          <p:nvPr/>
        </p:nvPicPr>
        <p:blipFill>
          <a:blip r:embed="rId4"/>
          <a:stretch/>
        </p:blipFill>
        <p:spPr>
          <a:xfrm>
            <a:off x="3224520" y="1481400"/>
            <a:ext cx="5883480" cy="509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40" name="Picture2"/>
          <p:cNvPicPr/>
          <p:nvPr/>
        </p:nvPicPr>
        <p:blipFill>
          <a:blip r:embed="rId3"/>
          <a:stretch/>
        </p:blipFill>
        <p:spPr>
          <a:xfrm>
            <a:off x="5479920" y="1284480"/>
            <a:ext cx="3273840" cy="5538960"/>
          </a:xfrm>
          <a:prstGeom prst="rect">
            <a:avLst/>
          </a:prstGeom>
          <a:ln>
            <a:noFill/>
          </a:ln>
        </p:spPr>
      </p:pic>
      <p:pic>
        <p:nvPicPr>
          <p:cNvPr id="241" name="Picture1"/>
          <p:cNvPicPr/>
          <p:nvPr/>
        </p:nvPicPr>
        <p:blipFill>
          <a:blip r:embed="rId4"/>
          <a:srcRect l="41862"/>
          <a:stretch/>
        </p:blipFill>
        <p:spPr>
          <a:xfrm>
            <a:off x="6883560" y="1284480"/>
            <a:ext cx="1902960" cy="553896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3338EB-ACE6-4B4F-A29D-4A0D80812656}"/>
              </a:ext>
            </a:extLst>
          </p:cNvPr>
          <p:cNvSpPr/>
          <p:nvPr/>
        </p:nvSpPr>
        <p:spPr>
          <a:xfrm>
            <a:off x="225911" y="5866385"/>
            <a:ext cx="50387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000" spc="-1">
                <a:solidFill>
                  <a:srgbClr val="073E87"/>
                </a:solidFill>
              </a:rPr>
              <a:t>Note that the high contrast image has the most evenly spaced histogram</a:t>
            </a:r>
            <a:endParaRPr lang="en-US" sz="2000" spc="-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B6490B-EA15-47F6-A975-0C5A835B1D59}"/>
              </a:ext>
            </a:extLst>
          </p:cNvPr>
          <p:cNvSpPr/>
          <p:nvPr/>
        </p:nvSpPr>
        <p:spPr>
          <a:xfrm>
            <a:off x="193151" y="3779837"/>
            <a:ext cx="50387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000" spc="-1">
                <a:solidFill>
                  <a:srgbClr val="073E87"/>
                </a:solidFill>
              </a:rPr>
              <a:t>Notice the relationships between the images and their histograms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871919" y="2675160"/>
            <a:ext cx="9025115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73E87"/>
                </a:solidFill>
                <a:latin typeface="Arial"/>
                <a:ea typeface="DejaVu Sans"/>
              </a:rPr>
              <a:t>We can fix images that have poor contrast by applying a pretty simple contrast specification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0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interesting part is how do we decide on this transformation function?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Contrast Stretching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44" name="Picture1"/>
          <p:cNvPicPr/>
          <p:nvPr/>
        </p:nvPicPr>
        <p:blipFill>
          <a:blip r:embed="rId3"/>
          <a:stretch/>
        </p:blipFill>
        <p:spPr>
          <a:xfrm>
            <a:off x="6788160" y="4861080"/>
            <a:ext cx="2244600" cy="188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Histogram Stretching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729000" y="1486080"/>
            <a:ext cx="7405920" cy="34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65320" indent="-262800">
              <a:lnSpc>
                <a:spcPct val="100000"/>
              </a:lnSpc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Our aim is to have High Contrast Images</a:t>
            </a: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We stretch the Histogram of Images</a:t>
            </a: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This is done by the formula:</a:t>
            </a: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For an 8bpp image:</a:t>
            </a:r>
            <a:endParaRPr lang="en-US" sz="2400" b="0" strike="noStrike" spc="-1">
              <a:latin typeface="Arial"/>
            </a:endParaRPr>
          </a:p>
          <a:p>
            <a:pPr marL="576720" indent="-262800">
              <a:lnSpc>
                <a:spcPct val="100000"/>
              </a:lnSpc>
              <a:spcBef>
                <a:spcPts val="550"/>
              </a:spcBef>
            </a:pPr>
            <a:r>
              <a:rPr lang="en-US" sz="2200" b="0" strike="noStrike" spc="-1">
                <a:solidFill>
                  <a:srgbClr val="073E87"/>
                </a:solidFill>
                <a:latin typeface="Perpetua"/>
                <a:ea typeface="DejaVu Sans"/>
              </a:rPr>
              <a:t> 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7" name="Picture2"/>
          <p:cNvPicPr/>
          <p:nvPr/>
        </p:nvPicPr>
        <p:blipFill>
          <a:blip r:embed="rId3"/>
          <a:stretch/>
        </p:blipFill>
        <p:spPr>
          <a:xfrm>
            <a:off x="2743200" y="5121360"/>
            <a:ext cx="3759120" cy="1064160"/>
          </a:xfrm>
          <a:prstGeom prst="rect">
            <a:avLst/>
          </a:prstGeom>
          <a:ln>
            <a:noFill/>
          </a:ln>
        </p:spPr>
      </p:pic>
      <p:pic>
        <p:nvPicPr>
          <p:cNvPr id="248" name="Picture1"/>
          <p:cNvPicPr/>
          <p:nvPr/>
        </p:nvPicPr>
        <p:blipFill>
          <a:blip r:embed="rId4"/>
          <a:stretch/>
        </p:blipFill>
        <p:spPr>
          <a:xfrm>
            <a:off x="2468880" y="3262680"/>
            <a:ext cx="4350240" cy="94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57200" y="158760"/>
            <a:ext cx="8226720" cy="124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Example of Histogram Stretching – 8bpp image</a:t>
            </a:r>
            <a:endParaRPr lang="en-US" sz="2800" b="0" strike="noStrike" spc="-1">
              <a:latin typeface="Arial"/>
            </a:endParaRPr>
          </a:p>
        </p:txBody>
      </p:sp>
      <p:graphicFrame>
        <p:nvGraphicFramePr>
          <p:cNvPr id="250" name="Table 2"/>
          <p:cNvGraphicFramePr/>
          <p:nvPr/>
        </p:nvGraphicFramePr>
        <p:xfrm>
          <a:off x="1003320" y="1878480"/>
          <a:ext cx="3525120" cy="2720520"/>
        </p:xfrm>
        <a:graphic>
          <a:graphicData uri="http://schemas.openxmlformats.org/drawingml/2006/table">
            <a:tbl>
              <a:tblPr/>
              <a:tblGrid>
                <a:gridCol w="1174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6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127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60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60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20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200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127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200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84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127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60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127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1" name="Picture1"/>
          <p:cNvPicPr/>
          <p:nvPr/>
        </p:nvPicPr>
        <p:blipFill>
          <a:blip r:embed="rId3"/>
          <a:stretch/>
        </p:blipFill>
        <p:spPr>
          <a:xfrm>
            <a:off x="3189600" y="4876920"/>
            <a:ext cx="3758400" cy="1064160"/>
          </a:xfrm>
          <a:prstGeom prst="rect">
            <a:avLst/>
          </a:prstGeom>
          <a:ln>
            <a:noFill/>
          </a:ln>
        </p:spPr>
      </p:pic>
      <p:graphicFrame>
        <p:nvGraphicFramePr>
          <p:cNvPr id="252" name="Table 3"/>
          <p:cNvGraphicFramePr/>
          <p:nvPr/>
        </p:nvGraphicFramePr>
        <p:xfrm>
          <a:off x="5329440" y="1747440"/>
          <a:ext cx="3567600" cy="3131640"/>
        </p:xfrm>
        <a:graphic>
          <a:graphicData uri="http://schemas.openxmlformats.org/drawingml/2006/table">
            <a:tbl>
              <a:tblPr/>
              <a:tblGrid>
                <a:gridCol w="2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7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991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4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127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255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57200" y="193680"/>
            <a:ext cx="8226720" cy="124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Example of Histogram Stretching – 8bpp image</a:t>
            </a:r>
            <a:endParaRPr lang="en-US" sz="2800" b="0" strike="noStrike" spc="-1">
              <a:latin typeface="Arial"/>
            </a:endParaRPr>
          </a:p>
        </p:txBody>
      </p:sp>
      <p:graphicFrame>
        <p:nvGraphicFramePr>
          <p:cNvPr id="254" name="Table 2"/>
          <p:cNvGraphicFramePr/>
          <p:nvPr/>
        </p:nvGraphicFramePr>
        <p:xfrm>
          <a:off x="547920" y="2441520"/>
          <a:ext cx="3524400" cy="2720520"/>
        </p:xfrm>
        <a:graphic>
          <a:graphicData uri="http://schemas.openxmlformats.org/drawingml/2006/table">
            <a:tbl>
              <a:tblPr/>
              <a:tblGrid>
                <a:gridCol w="1174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6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122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20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255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122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255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84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122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34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122</a:t>
                      </a:r>
                      <a:endParaRPr lang="en-US" sz="3400" b="0" strike="noStrike" spc="-1">
                        <a:latin typeface="Arial"/>
                      </a:endParaRPr>
                    </a:p>
                  </a:txBody>
                  <a:tcPr marL="9360" marR="263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5" name="Picture1"/>
          <p:cNvPicPr/>
          <p:nvPr/>
        </p:nvPicPr>
        <p:blipFill>
          <a:blip r:embed="rId3"/>
          <a:stretch/>
        </p:blipFill>
        <p:spPr>
          <a:xfrm>
            <a:off x="2654280" y="5450040"/>
            <a:ext cx="3759120" cy="1064160"/>
          </a:xfrm>
          <a:prstGeom prst="rect">
            <a:avLst/>
          </a:prstGeom>
          <a:ln>
            <a:noFill/>
          </a:ln>
        </p:spPr>
      </p:pic>
      <p:graphicFrame>
        <p:nvGraphicFramePr>
          <p:cNvPr id="256" name="Table 3"/>
          <p:cNvGraphicFramePr/>
          <p:nvPr/>
        </p:nvGraphicFramePr>
        <p:xfrm>
          <a:off x="5166360" y="1711800"/>
          <a:ext cx="3963960" cy="3885840"/>
        </p:xfrm>
        <a:graphic>
          <a:graphicData uri="http://schemas.openxmlformats.org/drawingml/2006/table">
            <a:tbl>
              <a:tblPr/>
              <a:tblGrid>
                <a:gridCol w="932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2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2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2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27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3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54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2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189000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33520" y="0"/>
            <a:ext cx="8607960" cy="114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Stretching Histogram of an Image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58" name="Picture1"/>
          <p:cNvPicPr/>
          <p:nvPr/>
        </p:nvPicPr>
        <p:blipFill>
          <a:blip r:embed="rId3"/>
          <a:stretch/>
        </p:blipFill>
        <p:spPr>
          <a:xfrm>
            <a:off x="838080" y="1219320"/>
            <a:ext cx="7540920" cy="2793240"/>
          </a:xfrm>
          <a:prstGeom prst="rect">
            <a:avLst/>
          </a:prstGeom>
          <a:ln>
            <a:noFill/>
          </a:ln>
        </p:spPr>
      </p:pic>
      <p:pic>
        <p:nvPicPr>
          <p:cNvPr id="259" name="Picture2"/>
          <p:cNvPicPr/>
          <p:nvPr/>
        </p:nvPicPr>
        <p:blipFill>
          <a:blip r:embed="rId4"/>
          <a:stretch/>
        </p:blipFill>
        <p:spPr>
          <a:xfrm>
            <a:off x="838080" y="4143240"/>
            <a:ext cx="7360200" cy="263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Problems in Histdogram Stretching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71920" y="2675160"/>
            <a:ext cx="7405920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65320" indent="-262800">
              <a:lnSpc>
                <a:spcPct val="100000"/>
              </a:lnSpc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There is no effect of Histogram Stretching on images when:</a:t>
            </a:r>
            <a:endParaRPr lang="en-US" sz="2400" b="0" strike="noStrike" spc="-1">
              <a:latin typeface="Arial"/>
            </a:endParaRPr>
          </a:p>
          <a:p>
            <a:pPr marL="568440" lvl="1" indent="-264600">
              <a:lnSpc>
                <a:spcPct val="10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Perpetua"/>
                <a:ea typeface="DejaVu Sans"/>
              </a:rPr>
              <a:t> There are pixels of intensity 0 and intensity 255 in an image.</a:t>
            </a:r>
            <a:endParaRPr lang="en-US" sz="2200" b="0" strike="noStrike" spc="-1">
              <a:latin typeface="Arial"/>
            </a:endParaRPr>
          </a:p>
          <a:p>
            <a:pPr marL="568440" lvl="1" indent="-264600">
              <a:lnSpc>
                <a:spcPct val="10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Perpetua"/>
                <a:ea typeface="DejaVu Sans"/>
              </a:rPr>
              <a:t> Extreme Case:</a:t>
            </a:r>
            <a:endParaRPr lang="en-US" sz="2200" b="0" strike="noStrike" spc="-1">
              <a:latin typeface="Arial"/>
            </a:endParaRPr>
          </a:p>
          <a:p>
            <a:pPr marL="847800" lvl="2" indent="-225720">
              <a:lnSpc>
                <a:spcPct val="100000"/>
              </a:lnSpc>
              <a:spcBef>
                <a:spcPts val="496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Perpetua"/>
                <a:ea typeface="DejaVu Sans"/>
              </a:rPr>
              <a:t>Low Contrast Image</a:t>
            </a:r>
            <a:endParaRPr lang="en-US" sz="2000" b="0" strike="noStrike" spc="-1">
              <a:latin typeface="Arial"/>
            </a:endParaRPr>
          </a:p>
          <a:p>
            <a:pPr marL="847800" lvl="2" indent="-225720">
              <a:lnSpc>
                <a:spcPct val="100000"/>
              </a:lnSpc>
              <a:spcBef>
                <a:spcPts val="496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Perpetua"/>
                <a:ea typeface="DejaVu Sans"/>
              </a:rPr>
              <a:t>One pixel Intensity = 0</a:t>
            </a:r>
            <a:endParaRPr lang="en-US" sz="2000" b="0" strike="noStrike" spc="-1">
              <a:latin typeface="Arial"/>
            </a:endParaRPr>
          </a:p>
          <a:p>
            <a:pPr marL="847800" lvl="2" indent="-225720">
              <a:lnSpc>
                <a:spcPct val="100000"/>
              </a:lnSpc>
              <a:spcBef>
                <a:spcPts val="496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000" b="0" strike="noStrike" spc="-1">
                <a:solidFill>
                  <a:srgbClr val="073E87"/>
                </a:solidFill>
                <a:latin typeface="Perpetua"/>
                <a:ea typeface="DejaVu Sans"/>
              </a:rPr>
              <a:t>One pixel Intensity = 255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17680" y="326880"/>
            <a:ext cx="9355680" cy="89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Some Examples of Contrast Stretching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63" name="Picture1"/>
          <p:cNvPicPr/>
          <p:nvPr/>
        </p:nvPicPr>
        <p:blipFill>
          <a:blip r:embed="rId3"/>
          <a:stretch/>
        </p:blipFill>
        <p:spPr>
          <a:xfrm>
            <a:off x="1463760" y="1754640"/>
            <a:ext cx="6518160" cy="382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7200" y="1870200"/>
            <a:ext cx="8683920" cy="552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histogram of an image shows us the distribution of grey levels in the image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800" b="0" strike="noStrike" spc="-1">
                <a:solidFill>
                  <a:srgbClr val="073E87"/>
                </a:solidFill>
                <a:latin typeface="Arial"/>
                <a:ea typeface="DejaVu Sans"/>
              </a:rPr>
              <a:t>Massively useful in image processing, especially in segmentation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 Histograms</a:t>
            </a:r>
            <a:endParaRPr lang="en-US" sz="4400" b="0" strike="noStrike" spc="-1">
              <a:latin typeface="Arial"/>
            </a:endParaRPr>
          </a:p>
        </p:txBody>
      </p:sp>
      <p:grpSp>
        <p:nvGrpSpPr>
          <p:cNvPr id="205" name="Group 3"/>
          <p:cNvGrpSpPr/>
          <p:nvPr/>
        </p:nvGrpSpPr>
        <p:grpSpPr>
          <a:xfrm>
            <a:off x="1453320" y="3492360"/>
            <a:ext cx="5915160" cy="3369960"/>
            <a:chOff x="1453320" y="3492360"/>
            <a:chExt cx="5915160" cy="3369960"/>
          </a:xfrm>
        </p:grpSpPr>
        <p:pic>
          <p:nvPicPr>
            <p:cNvPr id="206" name="Picture1"/>
            <p:cNvPicPr/>
            <p:nvPr/>
          </p:nvPicPr>
          <p:blipFill>
            <a:blip r:embed="rId3"/>
            <a:stretch/>
          </p:blipFill>
          <p:spPr>
            <a:xfrm>
              <a:off x="1732320" y="3492360"/>
              <a:ext cx="5636160" cy="306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7" name="CustomShape 4"/>
            <p:cNvSpPr/>
            <p:nvPr/>
          </p:nvSpPr>
          <p:spPr>
            <a:xfrm>
              <a:off x="3913560" y="6497280"/>
              <a:ext cx="139428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7160" rIns="90000" bIns="4716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Grey Levels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5"/>
            <p:cNvSpPr/>
            <p:nvPr/>
          </p:nvSpPr>
          <p:spPr>
            <a:xfrm rot="16200000">
              <a:off x="919800" y="4823640"/>
              <a:ext cx="143100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7160" rIns="90000" bIns="4716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Frequencies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1"/>
          <p:cNvPicPr/>
          <p:nvPr/>
        </p:nvPicPr>
        <p:blipFill>
          <a:blip r:embed="rId3"/>
          <a:stretch/>
        </p:blipFill>
        <p:spPr>
          <a:xfrm>
            <a:off x="584280" y="1300320"/>
            <a:ext cx="8192520" cy="473256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517680" y="326880"/>
            <a:ext cx="9355680" cy="89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Some Examples of Contrast Stretching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1"/>
          <p:cNvPicPr/>
          <p:nvPr/>
        </p:nvPicPr>
        <p:blipFill>
          <a:blip r:embed="rId3"/>
          <a:stretch/>
        </p:blipFill>
        <p:spPr>
          <a:xfrm>
            <a:off x="38160" y="1279440"/>
            <a:ext cx="9181080" cy="493416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517680" y="326880"/>
            <a:ext cx="9355680" cy="89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Some Examples of Contrast Stretching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1"/>
          <p:cNvPicPr/>
          <p:nvPr/>
        </p:nvPicPr>
        <p:blipFill>
          <a:blip r:embed="rId3"/>
          <a:stretch/>
        </p:blipFill>
        <p:spPr>
          <a:xfrm>
            <a:off x="0" y="1646640"/>
            <a:ext cx="9141120" cy="443088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517680" y="326880"/>
            <a:ext cx="9355680" cy="89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Some Examples of Contrast Stretching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57360" y="0"/>
            <a:ext cx="8484120" cy="12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Equalisation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457200" y="1333440"/>
            <a:ext cx="8226720" cy="55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Spreading out the frequencies in an image (or equalising the image) is a simple way to improve dark or washed out images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formula for histogram </a:t>
            </a:r>
            <a:br/>
            <a:r>
              <a:rPr lang="en-US" sz="2400" b="0" strike="noStrike" spc="-1">
                <a:solidFill>
                  <a:srgbClr val="073E87"/>
                </a:solidFill>
                <a:latin typeface="Arial"/>
                <a:ea typeface="DejaVu Sans"/>
              </a:rPr>
              <a:t>equalisation is given where</a:t>
            </a:r>
            <a:endParaRPr lang="en-US" sz="2400" b="0" strike="noStrike" spc="-1">
              <a:latin typeface="Arial"/>
            </a:endParaRPr>
          </a:p>
          <a:p>
            <a:pPr marL="568440" lvl="1" indent="-264600">
              <a:lnSpc>
                <a:spcPct val="9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i="1" strike="noStrike" spc="-1">
                <a:solidFill>
                  <a:srgbClr val="073E87"/>
                </a:solidFill>
                <a:latin typeface="Times New Roman"/>
                <a:ea typeface="DejaVu Sans"/>
              </a:rPr>
              <a:t>r</a:t>
            </a:r>
            <a:r>
              <a:rPr lang="en-US" sz="2200" b="0" i="1" strike="noStrike" spc="-1" baseline="-32000">
                <a:solidFill>
                  <a:srgbClr val="073E87"/>
                </a:solidFill>
                <a:latin typeface="Times New Roman"/>
                <a:ea typeface="DejaVu Sans"/>
              </a:rPr>
              <a:t>k</a:t>
            </a: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:	input intensity</a:t>
            </a:r>
            <a:endParaRPr lang="en-US" sz="2200" b="0" strike="noStrike" spc="-1">
              <a:latin typeface="Arial"/>
            </a:endParaRPr>
          </a:p>
          <a:p>
            <a:pPr marL="568440" lvl="1" indent="-264600">
              <a:lnSpc>
                <a:spcPct val="9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i="1" strike="noStrike" spc="-1">
                <a:solidFill>
                  <a:srgbClr val="073E87"/>
                </a:solidFill>
                <a:latin typeface="Times New Roman"/>
                <a:ea typeface="DejaVu Sans"/>
              </a:rPr>
              <a:t>s</a:t>
            </a:r>
            <a:r>
              <a:rPr lang="en-US" sz="2200" b="0" i="1" strike="noStrike" spc="-1" baseline="-32000">
                <a:solidFill>
                  <a:srgbClr val="073E87"/>
                </a:solidFill>
                <a:latin typeface="Times New Roman"/>
                <a:ea typeface="DejaVu Sans"/>
              </a:rPr>
              <a:t>k</a:t>
            </a: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:	processed intensity</a:t>
            </a:r>
            <a:endParaRPr lang="en-US" sz="2200" b="0" strike="noStrike" spc="-1">
              <a:latin typeface="Arial"/>
            </a:endParaRPr>
          </a:p>
          <a:p>
            <a:pPr marL="568440" lvl="1" indent="-264600">
              <a:lnSpc>
                <a:spcPct val="9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i="1" strike="noStrike" spc="-1">
                <a:solidFill>
                  <a:srgbClr val="073E87"/>
                </a:solidFill>
                <a:latin typeface="Times New Roman"/>
                <a:ea typeface="DejaVu Sans"/>
              </a:rPr>
              <a:t>k</a:t>
            </a: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: 	the intensity range </a:t>
            </a:r>
            <a:br/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	(e.g 0.0 – 1.0)</a:t>
            </a:r>
            <a:endParaRPr lang="en-US" sz="2200" b="0" strike="noStrike" spc="-1">
              <a:latin typeface="Arial"/>
            </a:endParaRPr>
          </a:p>
          <a:p>
            <a:pPr marL="568440" lvl="1" indent="-264600">
              <a:lnSpc>
                <a:spcPct val="9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i="1" strike="noStrike" spc="-1">
                <a:solidFill>
                  <a:srgbClr val="073E87"/>
                </a:solidFill>
                <a:latin typeface="Times New Roman"/>
                <a:ea typeface="DejaVu Sans"/>
              </a:rPr>
              <a:t>n</a:t>
            </a:r>
            <a:r>
              <a:rPr lang="en-US" sz="2200" b="0" i="1" strike="noStrike" spc="-1" baseline="-32000">
                <a:solidFill>
                  <a:srgbClr val="073E87"/>
                </a:solidFill>
                <a:latin typeface="Times New Roman"/>
                <a:ea typeface="DejaVu Sans"/>
              </a:rPr>
              <a:t>j</a:t>
            </a: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:	the frequency of intensity </a:t>
            </a:r>
            <a:r>
              <a:rPr lang="en-US" sz="2200" b="0" i="1" strike="noStrike" spc="-1">
                <a:solidFill>
                  <a:srgbClr val="073E87"/>
                </a:solidFill>
                <a:latin typeface="Times New Roman"/>
                <a:ea typeface="DejaVu Sans"/>
              </a:rPr>
              <a:t>j</a:t>
            </a:r>
            <a:endParaRPr lang="en-US" sz="2200" b="0" strike="noStrike" spc="-1">
              <a:latin typeface="Arial"/>
            </a:endParaRPr>
          </a:p>
          <a:p>
            <a:pPr marL="568440" lvl="1" indent="-264600">
              <a:lnSpc>
                <a:spcPct val="9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i="1" strike="noStrike" spc="-1">
                <a:solidFill>
                  <a:srgbClr val="073E87"/>
                </a:solidFill>
                <a:latin typeface="Times New Roman"/>
                <a:ea typeface="DejaVu Sans"/>
              </a:rPr>
              <a:t>n</a:t>
            </a: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:	the sum of all frequencies</a:t>
            </a:r>
            <a:endParaRPr lang="en-US" sz="2200" b="0" strike="noStrike" spc="-1">
              <a:latin typeface="Arial"/>
            </a:endParaRPr>
          </a:p>
          <a:p>
            <a:pPr marL="568440" indent="-264600">
              <a:lnSpc>
                <a:spcPct val="90000"/>
              </a:lnSpc>
              <a:spcBef>
                <a:spcPts val="550"/>
              </a:spcBef>
            </a:pPr>
            <a:endParaRPr lang="en-US" sz="2200" b="0" strike="noStrike" spc="-1">
              <a:latin typeface="Arial"/>
            </a:endParaRPr>
          </a:p>
        </p:txBody>
      </p:sp>
      <p:grpSp>
        <p:nvGrpSpPr>
          <p:cNvPr id="272" name="Group 3"/>
          <p:cNvGrpSpPr/>
          <p:nvPr/>
        </p:nvGrpSpPr>
        <p:grpSpPr>
          <a:xfrm>
            <a:off x="6139080" y="2286000"/>
            <a:ext cx="2814840" cy="3435840"/>
            <a:chOff x="6139080" y="2286000"/>
            <a:chExt cx="2814840" cy="3435840"/>
          </a:xfrm>
        </p:grpSpPr>
        <p:sp>
          <p:nvSpPr>
            <p:cNvPr id="273" name="CustomShape 4"/>
            <p:cNvSpPr/>
            <p:nvPr/>
          </p:nvSpPr>
          <p:spPr>
            <a:xfrm>
              <a:off x="6139080" y="2286000"/>
              <a:ext cx="2814840" cy="34358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74" name="Group 5"/>
            <p:cNvGrpSpPr/>
            <p:nvPr/>
          </p:nvGrpSpPr>
          <p:grpSpPr>
            <a:xfrm>
              <a:off x="6218640" y="2306160"/>
              <a:ext cx="2676600" cy="3381840"/>
              <a:chOff x="6218640" y="2306160"/>
              <a:chExt cx="2676600" cy="3381840"/>
            </a:xfrm>
          </p:grpSpPr>
          <p:graphicFrame>
            <p:nvGraphicFramePr>
              <p:cNvPr id="275" name="Object 6"/>
              <p:cNvGraphicFramePr/>
              <p:nvPr/>
            </p:nvGraphicFramePr>
            <p:xfrm>
              <a:off x="6218640" y="2306160"/>
              <a:ext cx="2116800" cy="740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" r:id="rId4" imgW="0" imgH="0" progId="Unknown">
                      <p:embed/>
                    </p:oleObj>
                  </mc:Choice>
                  <mc:Fallback>
                    <p:oleObj r:id="rId4" imgW="0" imgH="0" progId="Unknown">
                      <p:embed/>
                      <p:pic>
                        <p:nvPicPr>
                          <p:cNvPr id="276" name="OLEObject3"/>
                          <p:cNvPicPr/>
                          <p:nvPr/>
                        </p:nvPicPr>
                        <p:blipFill>
                          <a:blip r:embed="rId5"/>
                          <a:stretch/>
                        </p:blipFill>
                        <p:spPr>
                          <a:xfrm>
                            <a:off x="6218640" y="2306160"/>
                            <a:ext cx="2116800" cy="74016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7" name="Object 7"/>
              <p:cNvGraphicFramePr/>
              <p:nvPr/>
            </p:nvGraphicFramePr>
            <p:xfrm>
              <a:off x="6755040" y="2965320"/>
              <a:ext cx="2140200" cy="13096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" r:id="rId6" imgW="0" imgH="0" progId="Unknown">
                      <p:embed/>
                    </p:oleObj>
                  </mc:Choice>
                  <mc:Fallback>
                    <p:oleObj r:id="rId6" imgW="0" imgH="0" progId="Unknown">
                      <p:embed/>
                      <p:pic>
                        <p:nvPicPr>
                          <p:cNvPr id="278" name="OLEObject2"/>
                          <p:cNvPicPr/>
                          <p:nvPr/>
                        </p:nvPicPr>
                        <p:blipFill>
                          <a:blip r:embed="rId7"/>
                          <a:stretch/>
                        </p:blipFill>
                        <p:spPr>
                          <a:xfrm>
                            <a:off x="6755040" y="2965320"/>
                            <a:ext cx="2140200" cy="130968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9" name="Object 8"/>
              <p:cNvGraphicFramePr/>
              <p:nvPr/>
            </p:nvGraphicFramePr>
            <p:xfrm>
              <a:off x="6770880" y="4302000"/>
              <a:ext cx="1540080" cy="1386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4" r:id="rId8" imgW="0" imgH="0" progId="Unknown">
                      <p:embed/>
                    </p:oleObj>
                  </mc:Choice>
                  <mc:Fallback>
                    <p:oleObj r:id="rId8" imgW="0" imgH="0" progId="Unknown">
                      <p:embed/>
                      <p:pic>
                        <p:nvPicPr>
                          <p:cNvPr id="280" name="OLEObject1"/>
                          <p:cNvPicPr/>
                          <p:nvPr/>
                        </p:nvPicPr>
                        <p:blipFill>
                          <a:blip r:embed="rId9"/>
                          <a:stretch/>
                        </p:blipFill>
                        <p:spPr>
                          <a:xfrm>
                            <a:off x="6770880" y="4302000"/>
                            <a:ext cx="1540080" cy="13860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14400" y="73800"/>
            <a:ext cx="7769520" cy="113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Problem Statement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990960" y="7171200"/>
            <a:ext cx="115920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3" name="Picture1"/>
          <p:cNvPicPr/>
          <p:nvPr/>
        </p:nvPicPr>
        <p:blipFill>
          <a:blip r:embed="rId3"/>
          <a:stretch/>
        </p:blipFill>
        <p:spPr>
          <a:xfrm>
            <a:off x="914400" y="1079640"/>
            <a:ext cx="7769520" cy="1306080"/>
          </a:xfrm>
          <a:prstGeom prst="rect">
            <a:avLst/>
          </a:prstGeom>
          <a:ln>
            <a:noFill/>
          </a:ln>
        </p:spPr>
      </p:pic>
      <p:pic>
        <p:nvPicPr>
          <p:cNvPr id="284" name="Picture3"/>
          <p:cNvPicPr/>
          <p:nvPr/>
        </p:nvPicPr>
        <p:blipFill>
          <a:blip r:embed="rId4"/>
          <a:stretch/>
        </p:blipFill>
        <p:spPr>
          <a:xfrm>
            <a:off x="2286000" y="2597040"/>
            <a:ext cx="4216680" cy="3045960"/>
          </a:xfrm>
          <a:prstGeom prst="rect">
            <a:avLst/>
          </a:prstGeom>
          <a:ln>
            <a:noFill/>
          </a:ln>
        </p:spPr>
      </p:pic>
      <p:pic>
        <p:nvPicPr>
          <p:cNvPr id="285" name="Picture2"/>
          <p:cNvPicPr/>
          <p:nvPr/>
        </p:nvPicPr>
        <p:blipFill>
          <a:blip r:embed="rId5"/>
          <a:stretch/>
        </p:blipFill>
        <p:spPr>
          <a:xfrm>
            <a:off x="941760" y="5664240"/>
            <a:ext cx="7742160" cy="137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Preliminaries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57200" y="1933560"/>
            <a:ext cx="8226720" cy="452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65320" indent="-262800">
              <a:lnSpc>
                <a:spcPct val="100000"/>
              </a:lnSpc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PMF (Probability Mass Function)</a:t>
            </a: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5917320" y="3329280"/>
            <a:ext cx="60156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7160" rIns="90000" bIns="4716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3/9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6777720" y="2952720"/>
            <a:ext cx="60156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7160" rIns="90000" bIns="4716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4/9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7699680" y="3463920"/>
            <a:ext cx="60228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7160" rIns="90000" bIns="4716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2/9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291" name="Table 6"/>
          <p:cNvGraphicFramePr/>
          <p:nvPr/>
        </p:nvGraphicFramePr>
        <p:xfrm>
          <a:off x="961920" y="2765520"/>
          <a:ext cx="3414600" cy="3131640"/>
        </p:xfrm>
        <a:graphic>
          <a:graphicData uri="http://schemas.openxmlformats.org/drawingml/2006/table">
            <a:tbl>
              <a:tblPr/>
              <a:tblGrid>
                <a:gridCol w="28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51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4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64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127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255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2" name="Table 7"/>
          <p:cNvGraphicFramePr/>
          <p:nvPr/>
        </p:nvGraphicFramePr>
        <p:xfrm>
          <a:off x="5517360" y="2989440"/>
          <a:ext cx="3597480" cy="2862720"/>
        </p:xfrm>
        <a:graphic>
          <a:graphicData uri="http://schemas.openxmlformats.org/drawingml/2006/table">
            <a:tbl>
              <a:tblPr/>
              <a:tblGrid>
                <a:gridCol w="29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9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2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95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95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3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76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6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48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52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64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127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255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560" marR="15732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Preliminaries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885960" y="2251080"/>
            <a:ext cx="7407000" cy="34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65320" indent="-262800">
              <a:lnSpc>
                <a:spcPct val="100000"/>
              </a:lnSpc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CDF (Cumulative Distribution Function)</a:t>
            </a: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295" name="Table 3"/>
          <p:cNvGraphicFramePr/>
          <p:nvPr/>
        </p:nvGraphicFramePr>
        <p:xfrm>
          <a:off x="2286000" y="2743200"/>
          <a:ext cx="4116240" cy="4155480"/>
        </p:xfrm>
        <a:graphic>
          <a:graphicData uri="http://schemas.openxmlformats.org/drawingml/2006/table">
            <a:tbl>
              <a:tblPr/>
              <a:tblGrid>
                <a:gridCol w="31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5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5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60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6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7460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92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EF413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92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EF413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8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21409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21409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92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800" b="0" strike="noStrike" spc="-1">
                        <a:latin typeface="Arial"/>
                      </a:endParaRPr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21409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21409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8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21409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21409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8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21409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21409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8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20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8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66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127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" marR="14220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96" name="CustomShape 4"/>
          <p:cNvSpPr/>
          <p:nvPr/>
        </p:nvSpPr>
        <p:spPr>
          <a:xfrm>
            <a:off x="2975040" y="4110480"/>
            <a:ext cx="60300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7160" rIns="90000" bIns="4716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3/9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3886200" y="3043440"/>
            <a:ext cx="60228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7160" rIns="90000" bIns="4716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7/9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4981680" y="2586240"/>
            <a:ext cx="34704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7160" rIns="90000" bIns="4716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57200" y="0"/>
            <a:ext cx="8226720" cy="114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Example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457200" y="1208520"/>
            <a:ext cx="8226720" cy="42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65320" indent="-262800">
              <a:lnSpc>
                <a:spcPct val="100000"/>
              </a:lnSpc>
              <a:buClr>
                <a:srgbClr val="31B6FD"/>
              </a:buClr>
              <a:buFont typeface="Symbol"/>
              <a:buChar char=""/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Assume a 3-bit image with the following histogram information:</a:t>
            </a:r>
            <a:endParaRPr lang="en-US" sz="2400" b="0" strike="noStrike" spc="-1">
              <a:latin typeface="Arial"/>
            </a:endParaRPr>
          </a:p>
          <a:p>
            <a:pPr marL="265320" indent="-2628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301" name="Table 3"/>
          <p:cNvGraphicFramePr/>
          <p:nvPr/>
        </p:nvGraphicFramePr>
        <p:xfrm>
          <a:off x="4305240" y="1646640"/>
          <a:ext cx="4520160" cy="5743440"/>
        </p:xfrm>
        <a:graphic>
          <a:graphicData uri="http://schemas.openxmlformats.org/drawingml/2006/table">
            <a:tbl>
              <a:tblPr/>
              <a:tblGrid>
                <a:gridCol w="542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1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1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53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4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300" b="1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14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R="1796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300" b="1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10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R="1796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R="1796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R="1796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R="1796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R="1796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R="17964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R="17964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33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302" name="Table 4"/>
          <p:cNvGraphicFramePr/>
          <p:nvPr/>
        </p:nvGraphicFramePr>
        <p:xfrm>
          <a:off x="529560" y="2009160"/>
          <a:ext cx="3201840" cy="5557320"/>
        </p:xfrm>
        <a:graphic>
          <a:graphicData uri="http://schemas.openxmlformats.org/drawingml/2006/table">
            <a:tbl>
              <a:tblPr/>
              <a:tblGrid>
                <a:gridCol w="1753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6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Gray Level Value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No. of Pixels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2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Step 1 – Calculate PMF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209680" y="1600200"/>
            <a:ext cx="8226720" cy="91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2880" indent="-262800">
              <a:lnSpc>
                <a:spcPct val="100000"/>
              </a:lnSpc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Total Number of Pixels = 51</a:t>
            </a: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305" name="Table 3"/>
          <p:cNvGraphicFramePr/>
          <p:nvPr/>
        </p:nvGraphicFramePr>
        <p:xfrm>
          <a:off x="2759040" y="2700720"/>
          <a:ext cx="3078000" cy="4131000"/>
        </p:xfrm>
        <a:graphic>
          <a:graphicData uri="http://schemas.openxmlformats.org/drawingml/2006/table">
            <a:tbl>
              <a:tblPr/>
              <a:tblGrid>
                <a:gridCol w="131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0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Gray Level Value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PMF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0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 ÷ 51 = 0.196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0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Perpetua"/>
                          <a:ea typeface="DejaVu Sans"/>
                        </a:rPr>
                        <a:t> ÷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51 = 0.156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2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Perpetua"/>
                          <a:ea typeface="DejaVu Sans"/>
                        </a:rPr>
                        <a:t> ÷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51 = 0.176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16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Perpetua"/>
                          <a:ea typeface="DejaVu Sans"/>
                        </a:rPr>
                        <a:t> ÷ 51 = 0.039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0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14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Perpetua"/>
                          <a:ea typeface="DejaVu Sans"/>
                        </a:rPr>
                        <a:t> ÷ 51 = 0.274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Perpetua"/>
                          <a:ea typeface="DejaVu Sans"/>
                        </a:rPr>
                        <a:t> ÷ 51 = 0.020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84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Perpetua"/>
                          <a:ea typeface="DejaVu Sans"/>
                        </a:rPr>
                        <a:t> ÷ 51 = 0.100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Perpetua"/>
                          <a:ea typeface="DejaVu Sans"/>
                        </a:rPr>
                        <a:t> ÷ 51 = 0.039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9360" marR="9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Step 2 – Calculate CDF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307" name="Table 2"/>
          <p:cNvGraphicFramePr/>
          <p:nvPr/>
        </p:nvGraphicFramePr>
        <p:xfrm>
          <a:off x="1456560" y="1612440"/>
          <a:ext cx="3735360" cy="5557320"/>
        </p:xfrm>
        <a:graphic>
          <a:graphicData uri="http://schemas.openxmlformats.org/drawingml/2006/table">
            <a:tbl>
              <a:tblPr/>
              <a:tblGrid>
                <a:gridCol w="175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6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Gray Level Value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PMF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0.196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0.156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0.176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0.039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0.274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0.020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0.100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2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0.039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08" name="Table 3"/>
          <p:cNvGraphicFramePr/>
          <p:nvPr/>
        </p:nvGraphicFramePr>
        <p:xfrm>
          <a:off x="5766480" y="1666800"/>
          <a:ext cx="1989360" cy="5647653"/>
        </p:xfrm>
        <a:graphic>
          <a:graphicData uri="http://schemas.openxmlformats.org/drawingml/2006/table">
            <a:tbl>
              <a:tblPr/>
              <a:tblGrid>
                <a:gridCol w="198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240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CDF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0.196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0.352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0.532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0.567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0.841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0.861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0.961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692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71920" y="2675160"/>
            <a:ext cx="7405920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16" name="Picture2"/>
          <p:cNvPicPr/>
          <p:nvPr/>
        </p:nvPicPr>
        <p:blipFill>
          <a:blip r:embed="rId3"/>
          <a:stretch/>
        </p:blipFill>
        <p:spPr>
          <a:xfrm>
            <a:off x="3216240" y="1484640"/>
            <a:ext cx="5883480" cy="5092920"/>
          </a:xfrm>
          <a:prstGeom prst="rect">
            <a:avLst/>
          </a:prstGeom>
          <a:ln>
            <a:noFill/>
          </a:ln>
        </p:spPr>
      </p:pic>
      <p:pic>
        <p:nvPicPr>
          <p:cNvPr id="217" name="Picture1"/>
          <p:cNvPicPr/>
          <p:nvPr/>
        </p:nvPicPr>
        <p:blipFill>
          <a:blip r:embed="rId4"/>
          <a:stretch/>
        </p:blipFill>
        <p:spPr>
          <a:xfrm>
            <a:off x="285840" y="2484720"/>
            <a:ext cx="2876760" cy="287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14440" y="275040"/>
            <a:ext cx="8683920" cy="114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Step 3 – CDF x (Levels – 1)</a:t>
            </a:r>
            <a:endParaRPr lang="en-US" sz="4000" b="0" strike="noStrike" spc="-1">
              <a:latin typeface="Arial"/>
            </a:endParaRPr>
          </a:p>
        </p:txBody>
      </p:sp>
      <p:graphicFrame>
        <p:nvGraphicFramePr>
          <p:cNvPr id="310" name="Table 2"/>
          <p:cNvGraphicFramePr/>
          <p:nvPr/>
        </p:nvGraphicFramePr>
        <p:xfrm>
          <a:off x="380880" y="1892160"/>
          <a:ext cx="3735360" cy="5557320"/>
        </p:xfrm>
        <a:graphic>
          <a:graphicData uri="http://schemas.openxmlformats.org/drawingml/2006/table">
            <a:tbl>
              <a:tblPr/>
              <a:tblGrid>
                <a:gridCol w="175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6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Gray Level Value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PMF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0.196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0.156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0.176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0.039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0.274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0.020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0.100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2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ndara"/>
                          <a:ea typeface="DejaVu Sans"/>
                        </a:rPr>
                        <a:t>0.039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11" name="Table 3"/>
          <p:cNvGraphicFramePr/>
          <p:nvPr/>
        </p:nvGraphicFramePr>
        <p:xfrm>
          <a:off x="4267080" y="1872000"/>
          <a:ext cx="1989360" cy="5647653"/>
        </p:xfrm>
        <a:graphic>
          <a:graphicData uri="http://schemas.openxmlformats.org/drawingml/2006/table">
            <a:tbl>
              <a:tblPr/>
              <a:tblGrid>
                <a:gridCol w="198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CDF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0.196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0.352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0.532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0.567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0.841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0.861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0.961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692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12" name="Table 4"/>
          <p:cNvGraphicFramePr/>
          <p:nvPr/>
        </p:nvGraphicFramePr>
        <p:xfrm>
          <a:off x="6477120" y="1872000"/>
          <a:ext cx="1989360" cy="5647653"/>
        </p:xfrm>
        <a:graphic>
          <a:graphicData uri="http://schemas.openxmlformats.org/drawingml/2006/table">
            <a:tbl>
              <a:tblPr/>
              <a:tblGrid>
                <a:gridCol w="198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CDF x 7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81000"/>
                        </a:lnSpc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1.37 = 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2.47 = 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3.72 = 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3.97 = 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5.88 = 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6.02 = 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6.72 = 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692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Step 4 – Map Gray Levels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935915" y="1387272"/>
            <a:ext cx="8687510" cy="8586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520">
              <a:lnSpc>
                <a:spcPct val="100000"/>
              </a:lnSpc>
              <a:buClr>
                <a:srgbClr val="31B6FD"/>
              </a:buClr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The (CDF x 7) found in the last step were the new Gray Level Intensities. </a:t>
            </a: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315" name="Table 3"/>
          <p:cNvGraphicFramePr/>
          <p:nvPr>
            <p:extLst>
              <p:ext uri="{D42A27DB-BD31-4B8C-83A1-F6EECF244321}">
                <p14:modId xmlns:p14="http://schemas.microsoft.com/office/powerpoint/2010/main" val="1617475293"/>
              </p:ext>
            </p:extLst>
          </p:nvPr>
        </p:nvGraphicFramePr>
        <p:xfrm>
          <a:off x="1826274" y="2045204"/>
          <a:ext cx="3201840" cy="4989494"/>
        </p:xfrm>
        <a:graphic>
          <a:graphicData uri="http://schemas.openxmlformats.org/drawingml/2006/table">
            <a:tbl>
              <a:tblPr/>
              <a:tblGrid>
                <a:gridCol w="1753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3854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Gray Level Value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No. of Pixels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2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16" name="Table 4"/>
          <p:cNvGraphicFramePr/>
          <p:nvPr>
            <p:extLst>
              <p:ext uri="{D42A27DB-BD31-4B8C-83A1-F6EECF244321}">
                <p14:modId xmlns:p14="http://schemas.microsoft.com/office/powerpoint/2010/main" val="1592377040"/>
              </p:ext>
            </p:extLst>
          </p:nvPr>
        </p:nvGraphicFramePr>
        <p:xfrm>
          <a:off x="5330086" y="2045204"/>
          <a:ext cx="1989360" cy="4984501"/>
        </p:xfrm>
        <a:graphic>
          <a:graphicData uri="http://schemas.openxmlformats.org/drawingml/2006/table">
            <a:tbl>
              <a:tblPr/>
              <a:tblGrid>
                <a:gridCol w="198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8588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New Gray Level Values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2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Equalized Histogram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318" name="Table 2"/>
          <p:cNvGraphicFramePr/>
          <p:nvPr/>
        </p:nvGraphicFramePr>
        <p:xfrm>
          <a:off x="914400" y="1892160"/>
          <a:ext cx="3201840" cy="5557320"/>
        </p:xfrm>
        <a:graphic>
          <a:graphicData uri="http://schemas.openxmlformats.org/drawingml/2006/table">
            <a:tbl>
              <a:tblPr/>
              <a:tblGrid>
                <a:gridCol w="1753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6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Gray Level Value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No. of Pixels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28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189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19" name="Table 3"/>
          <p:cNvGraphicFramePr/>
          <p:nvPr/>
        </p:nvGraphicFramePr>
        <p:xfrm>
          <a:off x="5105520" y="1905120"/>
          <a:ext cx="3279240" cy="4281255"/>
        </p:xfrm>
        <a:graphic>
          <a:graphicData uri="http://schemas.openxmlformats.org/drawingml/2006/table">
            <a:tbl>
              <a:tblPr/>
              <a:tblGrid>
                <a:gridCol w="3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2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7416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7416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7416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7416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7416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7416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741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6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11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r>
                        <a:rPr lang="en-US" sz="13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R="666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96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32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9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 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R="666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9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900" b="0" strike="noStrike" spc="-1">
                        <a:latin typeface="Arial"/>
                      </a:endParaRPr>
                    </a:p>
                  </a:txBody>
                  <a:tcPr marR="666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04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04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 marR="7416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1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R="14976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1497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320" name="Table 4"/>
          <p:cNvGraphicFramePr/>
          <p:nvPr/>
        </p:nvGraphicFramePr>
        <p:xfrm>
          <a:off x="7238880" y="1447920"/>
          <a:ext cx="776160" cy="739080"/>
        </p:xfrm>
        <a:graphic>
          <a:graphicData uri="http://schemas.openxmlformats.org/drawingml/2006/table">
            <a:tbl>
              <a:tblPr/>
              <a:tblGrid>
                <a:gridCol w="41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080">
                <a:tc>
                  <a:txBody>
                    <a:bodyPr/>
                    <a:lstStyle/>
                    <a:p>
                      <a:pPr>
                        <a:lnSpc>
                          <a:spcPct val="81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r>
                        <a:rPr lang="en-US" sz="1300" b="1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15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R="8244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R="8244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Steps of Histogram Equalization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871920" y="2675160"/>
            <a:ext cx="7405920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3000" indent="-504720">
              <a:lnSpc>
                <a:spcPct val="100000"/>
              </a:lnSpc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Calculate PMF</a:t>
            </a:r>
            <a:endParaRPr lang="en-US" sz="2400" b="0" strike="noStrike" spc="-1">
              <a:latin typeface="Arial"/>
            </a:endParaRPr>
          </a:p>
          <a:p>
            <a:pPr marL="513000" indent="-504720">
              <a:lnSpc>
                <a:spcPct val="100000"/>
              </a:lnSpc>
              <a:spcBef>
                <a:spcPts val="60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Calculate CDF</a:t>
            </a:r>
            <a:endParaRPr lang="en-US" sz="2400" b="0" strike="noStrike" spc="-1">
              <a:latin typeface="Arial"/>
            </a:endParaRPr>
          </a:p>
          <a:p>
            <a:pPr marL="513000" indent="-504720">
              <a:lnSpc>
                <a:spcPct val="100000"/>
              </a:lnSpc>
              <a:spcBef>
                <a:spcPts val="60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Multiply CDF by gray level resolution – 1   (</a:t>
            </a:r>
            <a:r>
              <a:rPr lang="en-US" sz="2400" b="1" strike="noStrike" spc="-1">
                <a:solidFill>
                  <a:srgbClr val="073E87"/>
                </a:solidFill>
                <a:latin typeface="Perpetua"/>
                <a:ea typeface="DejaVu Sans"/>
              </a:rPr>
              <a:t>levels – 1</a:t>
            </a: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)</a:t>
            </a:r>
            <a:endParaRPr lang="en-US" sz="2400" b="0" strike="noStrike" spc="-1">
              <a:latin typeface="Arial"/>
            </a:endParaRPr>
          </a:p>
          <a:p>
            <a:pPr marL="513000" indent="-504720">
              <a:lnSpc>
                <a:spcPct val="100000"/>
              </a:lnSpc>
              <a:spcBef>
                <a:spcPts val="601"/>
              </a:spcBef>
            </a:pPr>
            <a:r>
              <a:rPr lang="en-US" sz="2400" b="0" strike="noStrike" spc="-1">
                <a:solidFill>
                  <a:srgbClr val="073E87"/>
                </a:solidFill>
                <a:latin typeface="Perpetua"/>
                <a:ea typeface="DejaVu Sans"/>
              </a:rPr>
              <a:t>Map New gray level values to number of pixels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2056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Equalization Transformation Function</a:t>
            </a:r>
            <a:endParaRPr lang="en-US" sz="3600" b="0" strike="noStrike" spc="-1">
              <a:latin typeface="Arial"/>
            </a:endParaRPr>
          </a:p>
        </p:txBody>
      </p:sp>
      <p:graphicFrame>
        <p:nvGraphicFramePr>
          <p:cNvPr id="324" name="Object 2"/>
          <p:cNvGraphicFramePr/>
          <p:nvPr/>
        </p:nvGraphicFramePr>
        <p:xfrm>
          <a:off x="5559480" y="2630880"/>
          <a:ext cx="3425040" cy="275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4" imgW="0" imgH="0" progId="Unknown">
                  <p:embed/>
                </p:oleObj>
              </mc:Choice>
              <mc:Fallback>
                <p:oleObj r:id="rId4" imgW="0" imgH="0" progId="Unknown">
                  <p:embed/>
                  <p:pic>
                    <p:nvPicPr>
                      <p:cNvPr id="325" name="OLEObject1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5559480" y="2630880"/>
                        <a:ext cx="3425040" cy="2755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6" name="Picture1"/>
          <p:cNvPicPr/>
          <p:nvPr/>
        </p:nvPicPr>
        <p:blipFill>
          <a:blip r:embed="rId6"/>
          <a:stretch/>
        </p:blipFill>
        <p:spPr>
          <a:xfrm>
            <a:off x="450720" y="1530360"/>
            <a:ext cx="4869720" cy="495540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 rot="17760000">
            <a:off x="5856480" y="903240"/>
            <a:ext cx="883800" cy="2069280"/>
          </a:xfrm>
          <a:prstGeom prst="curvedLeftArrow">
            <a:avLst>
              <a:gd name="adj1" fmla="val 39337"/>
              <a:gd name="adj2" fmla="val 96100"/>
              <a:gd name="adj3" fmla="val 43162"/>
            </a:avLst>
          </a:prstGeom>
          <a:solidFill>
            <a:srgbClr val="000080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4"/>
          <p:cNvSpPr/>
          <p:nvPr/>
        </p:nvSpPr>
        <p:spPr>
          <a:xfrm rot="13740000" flipH="1" flipV="1">
            <a:off x="5646960" y="5148360"/>
            <a:ext cx="883800" cy="2069280"/>
          </a:xfrm>
          <a:prstGeom prst="curvedLeftArrow">
            <a:avLst>
              <a:gd name="adj1" fmla="val 39342"/>
              <a:gd name="adj2" fmla="val 96113"/>
              <a:gd name="adj3" fmla="val 43162"/>
            </a:avLst>
          </a:prstGeom>
          <a:solidFill>
            <a:srgbClr val="000080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727200" y="1380960"/>
            <a:ext cx="8227440" cy="55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Equalization Examples</a:t>
            </a:r>
            <a:endParaRPr lang="en-US" sz="4400" b="0" strike="noStrike" spc="-1">
              <a:latin typeface="Arial"/>
            </a:endParaRPr>
          </a:p>
        </p:txBody>
      </p:sp>
      <p:grpSp>
        <p:nvGrpSpPr>
          <p:cNvPr id="331" name="Group 3"/>
          <p:cNvGrpSpPr/>
          <p:nvPr/>
        </p:nvGrpSpPr>
        <p:grpSpPr>
          <a:xfrm>
            <a:off x="5024880" y="1413000"/>
            <a:ext cx="3250440" cy="3341160"/>
            <a:chOff x="5024880" y="1413000"/>
            <a:chExt cx="3250440" cy="3341160"/>
          </a:xfrm>
        </p:grpSpPr>
        <p:pic>
          <p:nvPicPr>
            <p:cNvPr id="332" name="Picture3"/>
            <p:cNvPicPr/>
            <p:nvPr/>
          </p:nvPicPr>
          <p:blipFill>
            <a:blip r:embed="rId3"/>
            <a:srcRect l="77092" t="13263" b="74798"/>
            <a:stretch/>
          </p:blipFill>
          <p:spPr>
            <a:xfrm>
              <a:off x="5024880" y="1413000"/>
              <a:ext cx="3250440" cy="2613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3" name="Line 4"/>
            <p:cNvSpPr/>
            <p:nvPr/>
          </p:nvSpPr>
          <p:spPr>
            <a:xfrm flipV="1">
              <a:off x="5202000" y="2419920"/>
              <a:ext cx="360" cy="14788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Line 5"/>
            <p:cNvSpPr/>
            <p:nvPr/>
          </p:nvSpPr>
          <p:spPr>
            <a:xfrm flipV="1">
              <a:off x="5352480" y="3041640"/>
              <a:ext cx="360" cy="8571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 flipV="1">
              <a:off x="5568480" y="2419920"/>
              <a:ext cx="360" cy="15123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 flipV="1">
              <a:off x="5652360" y="299268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 flipV="1">
              <a:off x="5721480" y="364932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 flipV="1">
              <a:off x="5806080" y="332604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 flipV="1">
              <a:off x="5859360" y="351000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 flipV="1">
              <a:off x="5929200" y="349740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 flipV="1">
              <a:off x="5964120" y="368100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 flipV="1">
              <a:off x="6065640" y="337284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 flipV="1">
              <a:off x="6135480" y="355572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 flipV="1">
              <a:off x="6203520" y="349560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 flipV="1">
              <a:off x="6289200" y="335268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 flipV="1">
              <a:off x="6325920" y="364932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 flipV="1">
              <a:off x="6393960" y="345744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 flipV="1">
              <a:off x="6512760" y="328140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 flipV="1">
              <a:off x="6629040" y="354636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 flipV="1">
              <a:off x="6730560" y="330516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 flipV="1">
              <a:off x="6800400" y="327636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 flipV="1">
              <a:off x="6949440" y="327960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 flipV="1">
              <a:off x="7036560" y="300672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 flipV="1">
              <a:off x="7137000" y="341748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 flipV="1">
              <a:off x="7224480" y="347004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 flipV="1">
              <a:off x="7341840" y="358740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 flipV="1">
              <a:off x="7264080" y="355896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 flipV="1">
              <a:off x="7445160" y="339840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 flipV="1">
              <a:off x="7515000" y="337032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 flipV="1">
              <a:off x="7600680" y="352080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 flipV="1">
              <a:off x="7700400" y="352404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 flipV="1">
              <a:off x="7804080" y="3576600"/>
              <a:ext cx="360" cy="93924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 flipV="1">
              <a:off x="7853400" y="367848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 flipV="1">
              <a:off x="7907400" y="376344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 flipV="1">
              <a:off x="7975440" y="368604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 flipV="1">
              <a:off x="8012160" y="3771720"/>
              <a:ext cx="360" cy="939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CustomShape 38"/>
            <p:cNvSpPr/>
            <p:nvPr/>
          </p:nvSpPr>
          <p:spPr>
            <a:xfrm>
              <a:off x="5104080" y="3932640"/>
              <a:ext cx="3139920" cy="821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68" name="Picture2"/>
          <p:cNvPicPr/>
          <p:nvPr/>
        </p:nvPicPr>
        <p:blipFill>
          <a:blip r:embed="rId4"/>
          <a:srcRect r="22555" b="75113"/>
          <a:stretch/>
        </p:blipFill>
        <p:spPr>
          <a:xfrm>
            <a:off x="1879560" y="4021560"/>
            <a:ext cx="5378760" cy="2669400"/>
          </a:xfrm>
          <a:prstGeom prst="rect">
            <a:avLst/>
          </a:prstGeom>
          <a:ln>
            <a:noFill/>
          </a:ln>
        </p:spPr>
      </p:pic>
      <p:pic>
        <p:nvPicPr>
          <p:cNvPr id="369" name="Picture1"/>
          <p:cNvPicPr/>
          <p:nvPr/>
        </p:nvPicPr>
        <p:blipFill>
          <a:blip r:embed="rId5"/>
          <a:stretch/>
        </p:blipFill>
        <p:spPr>
          <a:xfrm>
            <a:off x="849600" y="1241280"/>
            <a:ext cx="3237120" cy="2762640"/>
          </a:xfrm>
          <a:prstGeom prst="rect">
            <a:avLst/>
          </a:prstGeom>
          <a:ln>
            <a:noFill/>
          </a:ln>
        </p:spPr>
      </p:pic>
      <p:sp>
        <p:nvSpPr>
          <p:cNvPr id="370" name="CustomShape 39"/>
          <p:cNvSpPr/>
          <p:nvPr/>
        </p:nvSpPr>
        <p:spPr>
          <a:xfrm>
            <a:off x="7823160" y="1246680"/>
            <a:ext cx="585360" cy="58536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6600"/>
                </a:solidFill>
                <a:latin typeface="Arial"/>
                <a:ea typeface="DejaVu Sans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549360" y="1371600"/>
            <a:ext cx="7407000" cy="34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functions used to equalise the images in the previous example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Equalization Transformation Functions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373" name="Picture1"/>
          <p:cNvPicPr/>
          <p:nvPr/>
        </p:nvPicPr>
        <p:blipFill>
          <a:blip r:embed="rId3"/>
          <a:srcRect l="23283"/>
          <a:stretch/>
        </p:blipFill>
        <p:spPr>
          <a:xfrm>
            <a:off x="3022560" y="1717560"/>
            <a:ext cx="5924880" cy="444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727200" y="1380960"/>
            <a:ext cx="8227440" cy="55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Equalization Examples</a:t>
            </a:r>
            <a:endParaRPr lang="en-US" sz="4400" b="0" strike="noStrike" spc="-1">
              <a:latin typeface="Arial"/>
            </a:endParaRPr>
          </a:p>
        </p:txBody>
      </p:sp>
      <p:grpSp>
        <p:nvGrpSpPr>
          <p:cNvPr id="376" name="Group 3"/>
          <p:cNvGrpSpPr/>
          <p:nvPr/>
        </p:nvGrpSpPr>
        <p:grpSpPr>
          <a:xfrm>
            <a:off x="4905360" y="1352520"/>
            <a:ext cx="3256560" cy="4256640"/>
            <a:chOff x="4905360" y="1352520"/>
            <a:chExt cx="3256560" cy="4256640"/>
          </a:xfrm>
        </p:grpSpPr>
        <p:pic>
          <p:nvPicPr>
            <p:cNvPr id="377" name="Picture1"/>
            <p:cNvPicPr/>
            <p:nvPr/>
          </p:nvPicPr>
          <p:blipFill>
            <a:blip r:embed="rId3"/>
            <a:srcRect l="76893" t="37921" b="50097"/>
            <a:stretch/>
          </p:blipFill>
          <p:spPr>
            <a:xfrm>
              <a:off x="4905360" y="1352520"/>
              <a:ext cx="3256560" cy="259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8" name="Line 4"/>
            <p:cNvSpPr/>
            <p:nvPr/>
          </p:nvSpPr>
          <p:spPr>
            <a:xfrm flipV="1">
              <a:off x="5104800" y="2278080"/>
              <a:ext cx="360" cy="19332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"/>
            <p:cNvSpPr/>
            <p:nvPr/>
          </p:nvSpPr>
          <p:spPr>
            <a:xfrm flipV="1">
              <a:off x="5368320" y="4272840"/>
              <a:ext cx="360" cy="939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6"/>
            <p:cNvSpPr/>
            <p:nvPr/>
          </p:nvSpPr>
          <p:spPr>
            <a:xfrm flipV="1">
              <a:off x="5273280" y="300024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7"/>
            <p:cNvSpPr/>
            <p:nvPr/>
          </p:nvSpPr>
          <p:spPr>
            <a:xfrm flipV="1">
              <a:off x="5487840" y="2356920"/>
              <a:ext cx="360" cy="1934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8"/>
            <p:cNvSpPr/>
            <p:nvPr/>
          </p:nvSpPr>
          <p:spPr>
            <a:xfrm flipV="1">
              <a:off x="5621040" y="292608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9"/>
            <p:cNvSpPr/>
            <p:nvPr/>
          </p:nvSpPr>
          <p:spPr>
            <a:xfrm flipV="1">
              <a:off x="5706360" y="324036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10"/>
            <p:cNvSpPr/>
            <p:nvPr/>
          </p:nvSpPr>
          <p:spPr>
            <a:xfrm flipV="1">
              <a:off x="5776200" y="3439080"/>
              <a:ext cx="360" cy="19321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11"/>
            <p:cNvSpPr/>
            <p:nvPr/>
          </p:nvSpPr>
          <p:spPr>
            <a:xfrm flipV="1">
              <a:off x="5878440" y="3506400"/>
              <a:ext cx="360" cy="1934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12"/>
            <p:cNvSpPr/>
            <p:nvPr/>
          </p:nvSpPr>
          <p:spPr>
            <a:xfrm flipV="1">
              <a:off x="5979960" y="3303720"/>
              <a:ext cx="360" cy="193284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13"/>
            <p:cNvSpPr/>
            <p:nvPr/>
          </p:nvSpPr>
          <p:spPr>
            <a:xfrm flipV="1">
              <a:off x="6048000" y="3511440"/>
              <a:ext cx="360" cy="1934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14"/>
            <p:cNvSpPr/>
            <p:nvPr/>
          </p:nvSpPr>
          <p:spPr>
            <a:xfrm flipV="1">
              <a:off x="6117840" y="3504240"/>
              <a:ext cx="360" cy="1934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15"/>
            <p:cNvSpPr/>
            <p:nvPr/>
          </p:nvSpPr>
          <p:spPr>
            <a:xfrm flipV="1">
              <a:off x="6203520" y="3303720"/>
              <a:ext cx="360" cy="193284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16"/>
            <p:cNvSpPr/>
            <p:nvPr/>
          </p:nvSpPr>
          <p:spPr>
            <a:xfrm flipV="1">
              <a:off x="6320880" y="3439080"/>
              <a:ext cx="360" cy="19321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17"/>
            <p:cNvSpPr/>
            <p:nvPr/>
          </p:nvSpPr>
          <p:spPr>
            <a:xfrm flipV="1">
              <a:off x="6390720" y="324036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18"/>
            <p:cNvSpPr/>
            <p:nvPr/>
          </p:nvSpPr>
          <p:spPr>
            <a:xfrm flipV="1">
              <a:off x="6442920" y="344484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19"/>
            <p:cNvSpPr/>
            <p:nvPr/>
          </p:nvSpPr>
          <p:spPr>
            <a:xfrm flipV="1">
              <a:off x="6526800" y="353052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20"/>
            <p:cNvSpPr/>
            <p:nvPr/>
          </p:nvSpPr>
          <p:spPr>
            <a:xfrm flipV="1">
              <a:off x="6629040" y="324036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21"/>
            <p:cNvSpPr/>
            <p:nvPr/>
          </p:nvSpPr>
          <p:spPr>
            <a:xfrm flipV="1">
              <a:off x="6746400" y="324036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22"/>
            <p:cNvSpPr/>
            <p:nvPr/>
          </p:nvSpPr>
          <p:spPr>
            <a:xfrm flipV="1">
              <a:off x="6816960" y="324036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23"/>
            <p:cNvSpPr/>
            <p:nvPr/>
          </p:nvSpPr>
          <p:spPr>
            <a:xfrm flipV="1">
              <a:off x="6951600" y="301752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24"/>
            <p:cNvSpPr/>
            <p:nvPr/>
          </p:nvSpPr>
          <p:spPr>
            <a:xfrm flipV="1">
              <a:off x="7053120" y="335088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25"/>
            <p:cNvSpPr/>
            <p:nvPr/>
          </p:nvSpPr>
          <p:spPr>
            <a:xfrm flipV="1">
              <a:off x="7153920" y="3449880"/>
              <a:ext cx="72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26"/>
            <p:cNvSpPr/>
            <p:nvPr/>
          </p:nvSpPr>
          <p:spPr>
            <a:xfrm flipV="1">
              <a:off x="7255800" y="3517200"/>
              <a:ext cx="720" cy="19339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27"/>
            <p:cNvSpPr/>
            <p:nvPr/>
          </p:nvSpPr>
          <p:spPr>
            <a:xfrm flipV="1">
              <a:off x="7339680" y="3357000"/>
              <a:ext cx="72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28"/>
            <p:cNvSpPr/>
            <p:nvPr/>
          </p:nvSpPr>
          <p:spPr>
            <a:xfrm flipV="1">
              <a:off x="7427520" y="336528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29"/>
            <p:cNvSpPr/>
            <p:nvPr/>
          </p:nvSpPr>
          <p:spPr>
            <a:xfrm flipV="1">
              <a:off x="7495200" y="3463920"/>
              <a:ext cx="72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30"/>
            <p:cNvSpPr/>
            <p:nvPr/>
          </p:nvSpPr>
          <p:spPr>
            <a:xfrm flipV="1">
              <a:off x="7613640" y="3549600"/>
              <a:ext cx="360" cy="1933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CustomShape 31"/>
            <p:cNvSpPr/>
            <p:nvPr/>
          </p:nvSpPr>
          <p:spPr>
            <a:xfrm>
              <a:off x="4933800" y="3922920"/>
              <a:ext cx="3140280" cy="1686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06" name="Picture3"/>
          <p:cNvPicPr/>
          <p:nvPr/>
        </p:nvPicPr>
        <p:blipFill>
          <a:blip r:embed="rId4"/>
          <a:srcRect t="24980" r="22544" b="50097"/>
          <a:stretch/>
        </p:blipFill>
        <p:spPr>
          <a:xfrm>
            <a:off x="1878480" y="4021560"/>
            <a:ext cx="5380200" cy="2669400"/>
          </a:xfrm>
          <a:prstGeom prst="rect">
            <a:avLst/>
          </a:prstGeom>
          <a:ln>
            <a:noFill/>
          </a:ln>
        </p:spPr>
      </p:pic>
      <p:pic>
        <p:nvPicPr>
          <p:cNvPr id="407" name="Picture2"/>
          <p:cNvPicPr/>
          <p:nvPr/>
        </p:nvPicPr>
        <p:blipFill>
          <a:blip r:embed="rId5"/>
          <a:srcRect l="41337" t="25027" b="49788"/>
          <a:stretch/>
        </p:blipFill>
        <p:spPr>
          <a:xfrm>
            <a:off x="678240" y="1437120"/>
            <a:ext cx="3449160" cy="2503080"/>
          </a:xfrm>
          <a:prstGeom prst="rect">
            <a:avLst/>
          </a:prstGeom>
          <a:ln>
            <a:noFill/>
          </a:ln>
        </p:spPr>
      </p:pic>
      <p:sp>
        <p:nvSpPr>
          <p:cNvPr id="408" name="CustomShape 32"/>
          <p:cNvSpPr/>
          <p:nvPr/>
        </p:nvSpPr>
        <p:spPr>
          <a:xfrm>
            <a:off x="7680240" y="1262520"/>
            <a:ext cx="585360" cy="58536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6600"/>
                </a:solidFill>
                <a:latin typeface="Arial"/>
                <a:ea typeface="DejaVu Sans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871920" y="2675160"/>
            <a:ext cx="7405920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functions used to equalise the images in the previous example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Equalization Transformation Functions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411" name="Picture1"/>
          <p:cNvPicPr/>
          <p:nvPr/>
        </p:nvPicPr>
        <p:blipFill>
          <a:blip r:embed="rId3"/>
          <a:srcRect l="23283"/>
          <a:stretch/>
        </p:blipFill>
        <p:spPr>
          <a:xfrm>
            <a:off x="1546200" y="2365200"/>
            <a:ext cx="5924880" cy="444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871920" y="2675160"/>
            <a:ext cx="7405920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Equalization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14" name="Picture1"/>
          <p:cNvPicPr/>
          <p:nvPr/>
        </p:nvPicPr>
        <p:blipFill>
          <a:blip r:embed="rId3"/>
          <a:srcRect l="76960" t="63052" b="24859"/>
          <a:stretch/>
        </p:blipFill>
        <p:spPr>
          <a:xfrm>
            <a:off x="5748480" y="1349280"/>
            <a:ext cx="3318120" cy="2680200"/>
          </a:xfrm>
          <a:prstGeom prst="rect">
            <a:avLst/>
          </a:prstGeom>
          <a:ln>
            <a:noFill/>
          </a:ln>
        </p:spPr>
      </p:pic>
      <p:pic>
        <p:nvPicPr>
          <p:cNvPr id="415" name="Picture2"/>
          <p:cNvPicPr/>
          <p:nvPr/>
        </p:nvPicPr>
        <p:blipFill>
          <a:blip r:embed="rId4"/>
          <a:srcRect l="76728" t="87782"/>
          <a:stretch/>
        </p:blipFill>
        <p:spPr>
          <a:xfrm>
            <a:off x="5695920" y="4029120"/>
            <a:ext cx="3429360" cy="2779200"/>
          </a:xfrm>
          <a:prstGeom prst="rect">
            <a:avLst/>
          </a:prstGeom>
          <a:ln>
            <a:noFill/>
          </a:ln>
        </p:spPr>
      </p:pic>
      <p:pic>
        <p:nvPicPr>
          <p:cNvPr id="416" name="Picture3"/>
          <p:cNvPicPr/>
          <p:nvPr/>
        </p:nvPicPr>
        <p:blipFill>
          <a:blip r:embed="rId5"/>
          <a:srcRect t="50097" r="23637"/>
          <a:stretch/>
        </p:blipFill>
        <p:spPr>
          <a:xfrm>
            <a:off x="289080" y="1330200"/>
            <a:ext cx="5430240" cy="5472720"/>
          </a:xfrm>
          <a:prstGeom prst="rect">
            <a:avLst/>
          </a:prstGeom>
          <a:ln>
            <a:noFill/>
          </a:ln>
        </p:spPr>
      </p:pic>
      <p:sp>
        <p:nvSpPr>
          <p:cNvPr id="417" name="CustomShape 3"/>
          <p:cNvSpPr/>
          <p:nvPr/>
        </p:nvSpPr>
        <p:spPr>
          <a:xfrm>
            <a:off x="8429760" y="1397160"/>
            <a:ext cx="585360" cy="58536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6600"/>
                </a:solidFill>
                <a:latin typeface="Arial"/>
                <a:ea typeface="DejaVu Sans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8" name="CustomShape 4"/>
          <p:cNvSpPr/>
          <p:nvPr/>
        </p:nvSpPr>
        <p:spPr>
          <a:xfrm>
            <a:off x="8429760" y="4075560"/>
            <a:ext cx="585360" cy="58536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6600"/>
                </a:solidFill>
                <a:latin typeface="Arial"/>
                <a:ea typeface="DejaVu Sans"/>
              </a:rPr>
              <a:t>4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19" name="Picture1"/>
          <p:cNvPicPr/>
          <p:nvPr/>
        </p:nvPicPr>
        <p:blipFill>
          <a:blip r:embed="rId3"/>
          <a:stretch/>
        </p:blipFill>
        <p:spPr>
          <a:xfrm>
            <a:off x="1835280" y="1348200"/>
            <a:ext cx="5425920" cy="542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871920" y="2675160"/>
            <a:ext cx="7405920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Equalization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21" name="Picture1"/>
          <p:cNvPicPr/>
          <p:nvPr/>
        </p:nvPicPr>
        <p:blipFill>
          <a:blip r:embed="rId3"/>
          <a:srcRect l="76960" t="63052" b="24859"/>
          <a:stretch/>
        </p:blipFill>
        <p:spPr>
          <a:xfrm>
            <a:off x="5748480" y="1349280"/>
            <a:ext cx="3318120" cy="2680200"/>
          </a:xfrm>
          <a:prstGeom prst="rect">
            <a:avLst/>
          </a:prstGeom>
          <a:ln>
            <a:noFill/>
          </a:ln>
        </p:spPr>
      </p:pic>
      <p:pic>
        <p:nvPicPr>
          <p:cNvPr id="422" name="Picture2"/>
          <p:cNvPicPr/>
          <p:nvPr/>
        </p:nvPicPr>
        <p:blipFill>
          <a:blip r:embed="rId4"/>
          <a:srcRect l="76728" t="87782"/>
          <a:stretch/>
        </p:blipFill>
        <p:spPr>
          <a:xfrm>
            <a:off x="5695920" y="4029120"/>
            <a:ext cx="3429360" cy="2779200"/>
          </a:xfrm>
          <a:prstGeom prst="rect">
            <a:avLst/>
          </a:prstGeom>
          <a:ln>
            <a:noFill/>
          </a:ln>
        </p:spPr>
      </p:pic>
      <p:pic>
        <p:nvPicPr>
          <p:cNvPr id="423" name="Picture3"/>
          <p:cNvPicPr/>
          <p:nvPr/>
        </p:nvPicPr>
        <p:blipFill>
          <a:blip r:embed="rId5"/>
          <a:srcRect t="50097" r="23637"/>
          <a:stretch/>
        </p:blipFill>
        <p:spPr>
          <a:xfrm>
            <a:off x="289080" y="1330200"/>
            <a:ext cx="5430240" cy="5472720"/>
          </a:xfrm>
          <a:prstGeom prst="rect">
            <a:avLst/>
          </a:prstGeom>
          <a:ln>
            <a:noFill/>
          </a:ln>
        </p:spPr>
      </p:pic>
      <p:sp>
        <p:nvSpPr>
          <p:cNvPr id="424" name="CustomShape 3"/>
          <p:cNvSpPr/>
          <p:nvPr/>
        </p:nvSpPr>
        <p:spPr>
          <a:xfrm>
            <a:off x="8429760" y="1397160"/>
            <a:ext cx="585360" cy="58536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6600"/>
                </a:solidFill>
                <a:latin typeface="Arial"/>
                <a:ea typeface="DejaVu Sans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8429760" y="4075560"/>
            <a:ext cx="585360" cy="58536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6600"/>
                </a:solidFill>
                <a:latin typeface="Arial"/>
                <a:ea typeface="DejaVu Sans"/>
              </a:rPr>
              <a:t>4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871920" y="1667160"/>
            <a:ext cx="7405920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73E87"/>
                </a:solidFill>
                <a:latin typeface="Arial"/>
                <a:ea typeface="DejaVu Sans"/>
              </a:rPr>
              <a:t>The functions used to equalise the images in the previous examples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Equalization Transformation Functions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428" name="Picture1"/>
          <p:cNvPicPr/>
          <p:nvPr/>
        </p:nvPicPr>
        <p:blipFill>
          <a:blip r:embed="rId3"/>
          <a:srcRect l="23283"/>
          <a:stretch/>
        </p:blipFill>
        <p:spPr>
          <a:xfrm>
            <a:off x="1546200" y="2365200"/>
            <a:ext cx="5924880" cy="444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Picture2"/>
          <p:cNvPicPr/>
          <p:nvPr/>
        </p:nvPicPr>
        <p:blipFill>
          <a:blip r:embed="rId3"/>
          <a:stretch/>
        </p:blipFill>
        <p:spPr>
          <a:xfrm>
            <a:off x="324000" y="50760"/>
            <a:ext cx="3026880" cy="3452400"/>
          </a:xfrm>
          <a:prstGeom prst="rect">
            <a:avLst/>
          </a:prstGeom>
          <a:ln>
            <a:noFill/>
          </a:ln>
        </p:spPr>
      </p:pic>
      <p:pic>
        <p:nvPicPr>
          <p:cNvPr id="430" name="Picture1"/>
          <p:cNvPicPr/>
          <p:nvPr/>
        </p:nvPicPr>
        <p:blipFill>
          <a:blip r:embed="rId4"/>
          <a:stretch/>
        </p:blipFill>
        <p:spPr>
          <a:xfrm>
            <a:off x="4365720" y="0"/>
            <a:ext cx="4014360" cy="3503160"/>
          </a:xfrm>
          <a:prstGeom prst="rect">
            <a:avLst/>
          </a:prstGeom>
          <a:ln>
            <a:noFill/>
          </a:ln>
        </p:spPr>
      </p:pic>
      <p:pic>
        <p:nvPicPr>
          <p:cNvPr id="431" name="Picture3"/>
          <p:cNvPicPr/>
          <p:nvPr/>
        </p:nvPicPr>
        <p:blipFill>
          <a:blip r:embed="rId5"/>
          <a:stretch/>
        </p:blipFill>
        <p:spPr>
          <a:xfrm>
            <a:off x="4343400" y="3505320"/>
            <a:ext cx="4035960" cy="3350160"/>
          </a:xfrm>
          <a:prstGeom prst="rect">
            <a:avLst/>
          </a:prstGeom>
          <a:ln>
            <a:noFill/>
          </a:ln>
        </p:spPr>
      </p:pic>
      <p:pic>
        <p:nvPicPr>
          <p:cNvPr id="432" name="Picture5"/>
          <p:cNvPicPr/>
          <p:nvPr/>
        </p:nvPicPr>
        <p:blipFill>
          <a:blip r:embed="rId6"/>
          <a:stretch/>
        </p:blipFill>
        <p:spPr>
          <a:xfrm>
            <a:off x="4343400" y="3488040"/>
            <a:ext cx="4068360" cy="3367080"/>
          </a:xfrm>
          <a:prstGeom prst="rect">
            <a:avLst/>
          </a:prstGeom>
          <a:ln>
            <a:noFill/>
          </a:ln>
        </p:spPr>
      </p:pic>
      <p:pic>
        <p:nvPicPr>
          <p:cNvPr id="433" name="Picture4"/>
          <p:cNvPicPr/>
          <p:nvPr/>
        </p:nvPicPr>
        <p:blipFill>
          <a:blip r:embed="rId7"/>
          <a:stretch/>
        </p:blipFill>
        <p:spPr>
          <a:xfrm>
            <a:off x="304920" y="3324240"/>
            <a:ext cx="3009600" cy="34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Another Example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35" name="Picture1"/>
          <p:cNvPicPr/>
          <p:nvPr/>
        </p:nvPicPr>
        <p:blipFill>
          <a:blip r:embed="rId3"/>
          <a:stretch/>
        </p:blipFill>
        <p:spPr>
          <a:xfrm>
            <a:off x="685800" y="1752480"/>
            <a:ext cx="7846560" cy="472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1"/>
          <p:cNvPicPr/>
          <p:nvPr/>
        </p:nvPicPr>
        <p:blipFill>
          <a:blip r:embed="rId3"/>
          <a:stretch/>
        </p:blipFill>
        <p:spPr>
          <a:xfrm>
            <a:off x="767160" y="1795680"/>
            <a:ext cx="7443360" cy="4240440"/>
          </a:xfrm>
          <a:prstGeom prst="rect">
            <a:avLst/>
          </a:prstGeom>
          <a:ln>
            <a:noFill/>
          </a:ln>
        </p:spPr>
      </p:pic>
      <p:sp>
        <p:nvSpPr>
          <p:cNvPr id="437" name="CustomShape 1"/>
          <p:cNvSpPr/>
          <p:nvPr/>
        </p:nvSpPr>
        <p:spPr>
          <a:xfrm>
            <a:off x="502200" y="309240"/>
            <a:ext cx="9073800" cy="12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Histogram Equalization Examples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504360" y="301680"/>
            <a:ext cx="9073800" cy="12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Equalization Examples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39" name="Picture1"/>
          <p:cNvPicPr/>
          <p:nvPr/>
        </p:nvPicPr>
        <p:blipFill>
          <a:blip r:embed="rId3"/>
          <a:stretch/>
        </p:blipFill>
        <p:spPr>
          <a:xfrm>
            <a:off x="457200" y="1280160"/>
            <a:ext cx="9141120" cy="609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504360" y="301680"/>
            <a:ext cx="9073800" cy="12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Equalization Examples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1" name="Picture1"/>
          <p:cNvPicPr/>
          <p:nvPr/>
        </p:nvPicPr>
        <p:blipFill>
          <a:blip r:embed="rId3"/>
          <a:stretch/>
        </p:blipFill>
        <p:spPr>
          <a:xfrm>
            <a:off x="365760" y="1127160"/>
            <a:ext cx="9141120" cy="609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501480" y="76320"/>
            <a:ext cx="8531640" cy="114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Histogram Equalization can be Worse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43" name="Picture1"/>
          <p:cNvPicPr/>
          <p:nvPr/>
        </p:nvPicPr>
        <p:blipFill>
          <a:blip r:embed="rId3"/>
          <a:stretch/>
        </p:blipFill>
        <p:spPr>
          <a:xfrm>
            <a:off x="1371600" y="3933720"/>
            <a:ext cx="2318040" cy="2692800"/>
          </a:xfrm>
          <a:prstGeom prst="rect">
            <a:avLst/>
          </a:prstGeom>
          <a:ln>
            <a:noFill/>
          </a:ln>
        </p:spPr>
      </p:pic>
      <p:pic>
        <p:nvPicPr>
          <p:cNvPr id="444" name="Picture2"/>
          <p:cNvPicPr/>
          <p:nvPr/>
        </p:nvPicPr>
        <p:blipFill>
          <a:blip r:embed="rId4"/>
          <a:stretch/>
        </p:blipFill>
        <p:spPr>
          <a:xfrm>
            <a:off x="1371600" y="1143000"/>
            <a:ext cx="2283120" cy="2637360"/>
          </a:xfrm>
          <a:prstGeom prst="rect">
            <a:avLst/>
          </a:prstGeom>
          <a:ln>
            <a:noFill/>
          </a:ln>
        </p:spPr>
      </p:pic>
      <p:pic>
        <p:nvPicPr>
          <p:cNvPr id="445" name="Picture4"/>
          <p:cNvPicPr/>
          <p:nvPr/>
        </p:nvPicPr>
        <p:blipFill>
          <a:blip r:embed="rId5"/>
          <a:stretch/>
        </p:blipFill>
        <p:spPr>
          <a:xfrm>
            <a:off x="4724280" y="3976920"/>
            <a:ext cx="3121560" cy="2725920"/>
          </a:xfrm>
          <a:prstGeom prst="rect">
            <a:avLst/>
          </a:prstGeom>
          <a:ln>
            <a:noFill/>
          </a:ln>
        </p:spPr>
      </p:pic>
      <p:pic>
        <p:nvPicPr>
          <p:cNvPr id="446" name="Picture3"/>
          <p:cNvPicPr/>
          <p:nvPr/>
        </p:nvPicPr>
        <p:blipFill>
          <a:blip r:embed="rId6"/>
          <a:stretch/>
        </p:blipFill>
        <p:spPr>
          <a:xfrm>
            <a:off x="4724280" y="1076400"/>
            <a:ext cx="3040920" cy="266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152280" y="76320"/>
            <a:ext cx="8531640" cy="114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Histogram Equalization can be Worse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48" name="Picture1"/>
          <p:cNvPicPr/>
          <p:nvPr/>
        </p:nvPicPr>
        <p:blipFill>
          <a:blip r:embed="rId3"/>
          <a:stretch/>
        </p:blipFill>
        <p:spPr>
          <a:xfrm>
            <a:off x="365760" y="1097280"/>
            <a:ext cx="4283280" cy="3465000"/>
          </a:xfrm>
          <a:prstGeom prst="rect">
            <a:avLst/>
          </a:prstGeom>
          <a:ln>
            <a:noFill/>
          </a:ln>
        </p:spPr>
      </p:pic>
      <p:pic>
        <p:nvPicPr>
          <p:cNvPr id="449" name="Picture2"/>
          <p:cNvPicPr/>
          <p:nvPr/>
        </p:nvPicPr>
        <p:blipFill>
          <a:blip r:embed="rId4"/>
          <a:stretch/>
        </p:blipFill>
        <p:spPr>
          <a:xfrm>
            <a:off x="5226120" y="3374280"/>
            <a:ext cx="4283280" cy="348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871920" y="2675160"/>
            <a:ext cx="7405920" cy="34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73E87"/>
                </a:solidFill>
                <a:latin typeface="Arial"/>
                <a:ea typeface="DejaVu Sans"/>
              </a:rPr>
              <a:t>We have looked at:</a:t>
            </a:r>
            <a:endParaRPr lang="en-US" sz="1800" b="0" strike="noStrike" spc="-1">
              <a:latin typeface="Arial"/>
            </a:endParaRPr>
          </a:p>
          <a:p>
            <a:pPr marL="568440" lvl="1" indent="-264600">
              <a:lnSpc>
                <a:spcPct val="10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Different kinds of image enhancement</a:t>
            </a:r>
            <a:endParaRPr lang="en-US" sz="2200" b="0" strike="noStrike" spc="-1">
              <a:latin typeface="Arial"/>
            </a:endParaRPr>
          </a:p>
          <a:p>
            <a:pPr marL="568440" lvl="1" indent="-264600">
              <a:lnSpc>
                <a:spcPct val="10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Histograms</a:t>
            </a:r>
            <a:endParaRPr lang="en-US" sz="2200" b="0" strike="noStrike" spc="-1">
              <a:latin typeface="Arial"/>
            </a:endParaRPr>
          </a:p>
          <a:p>
            <a:pPr marL="568440" lvl="1" indent="-264600">
              <a:lnSpc>
                <a:spcPct val="100000"/>
              </a:lnSpc>
              <a:spcBef>
                <a:spcPts val="550"/>
              </a:spcBef>
              <a:buClr>
                <a:srgbClr val="31B6FD"/>
              </a:buClr>
              <a:buFont typeface="Symbol"/>
              <a:buChar char=""/>
            </a:pPr>
            <a:r>
              <a:rPr lang="en-US" sz="2200" b="0" strike="noStrike" spc="-1">
                <a:solidFill>
                  <a:srgbClr val="073E87"/>
                </a:solidFill>
                <a:latin typeface="Arial"/>
                <a:ea typeface="DejaVu Sans"/>
              </a:rPr>
              <a:t>Histogram equalisation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800" b="0" strike="noStrike" spc="-1">
                <a:solidFill>
                  <a:srgbClr val="073E87"/>
                </a:solidFill>
                <a:latin typeface="Arial"/>
                <a:ea typeface="DejaVu Sans"/>
              </a:rPr>
              <a:t>Next time we will start to look at point processing and some neighbourhood operations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Summary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21" name="Picture1"/>
          <p:cNvPicPr/>
          <p:nvPr/>
        </p:nvPicPr>
        <p:blipFill>
          <a:blip r:embed="rId3"/>
          <a:stretch/>
        </p:blipFill>
        <p:spPr>
          <a:xfrm>
            <a:off x="3206880" y="1500480"/>
            <a:ext cx="5883480" cy="5092920"/>
          </a:xfrm>
          <a:prstGeom prst="rect">
            <a:avLst/>
          </a:prstGeom>
          <a:ln>
            <a:noFill/>
          </a:ln>
        </p:spPr>
      </p:pic>
      <p:pic>
        <p:nvPicPr>
          <p:cNvPr id="222" name="Picture2"/>
          <p:cNvPicPr/>
          <p:nvPr/>
        </p:nvPicPr>
        <p:blipFill>
          <a:blip r:embed="rId4"/>
          <a:stretch/>
        </p:blipFill>
        <p:spPr>
          <a:xfrm>
            <a:off x="285840" y="2475360"/>
            <a:ext cx="2876760" cy="287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24" name="Picture1"/>
          <p:cNvPicPr/>
          <p:nvPr/>
        </p:nvPicPr>
        <p:blipFill>
          <a:blip r:embed="rId3"/>
          <a:stretch/>
        </p:blipFill>
        <p:spPr>
          <a:xfrm>
            <a:off x="1917720" y="1364040"/>
            <a:ext cx="5270400" cy="526968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26" name="Picture1"/>
          <p:cNvPicPr/>
          <p:nvPr/>
        </p:nvPicPr>
        <p:blipFill>
          <a:blip r:embed="rId3"/>
          <a:stretch/>
        </p:blipFill>
        <p:spPr>
          <a:xfrm>
            <a:off x="3238560" y="1501920"/>
            <a:ext cx="5883480" cy="5093640"/>
          </a:xfrm>
          <a:prstGeom prst="rect">
            <a:avLst/>
          </a:prstGeom>
          <a:ln>
            <a:noFill/>
          </a:ln>
        </p:spPr>
      </p:pic>
      <p:pic>
        <p:nvPicPr>
          <p:cNvPr id="227" name="Picture2"/>
          <p:cNvPicPr/>
          <p:nvPr/>
        </p:nvPicPr>
        <p:blipFill>
          <a:blip r:embed="rId4"/>
          <a:stretch/>
        </p:blipFill>
        <p:spPr>
          <a:xfrm>
            <a:off x="317520" y="2536920"/>
            <a:ext cx="2876760" cy="287676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29" name="Picture1"/>
          <p:cNvPicPr/>
          <p:nvPr/>
        </p:nvPicPr>
        <p:blipFill>
          <a:blip r:embed="rId3"/>
          <a:stretch/>
        </p:blipFill>
        <p:spPr>
          <a:xfrm>
            <a:off x="1840320" y="1335240"/>
            <a:ext cx="5425200" cy="54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338400"/>
            <a:ext cx="8226720" cy="12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Examples (cont…)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31" name="Picture1"/>
          <p:cNvPicPr/>
          <p:nvPr/>
        </p:nvPicPr>
        <p:blipFill>
          <a:blip r:embed="rId3"/>
          <a:stretch/>
        </p:blipFill>
        <p:spPr>
          <a:xfrm>
            <a:off x="294120" y="2487960"/>
            <a:ext cx="2876760" cy="2876760"/>
          </a:xfrm>
          <a:prstGeom prst="rect">
            <a:avLst/>
          </a:prstGeom>
          <a:ln>
            <a:noFill/>
          </a:ln>
        </p:spPr>
      </p:pic>
      <p:pic>
        <p:nvPicPr>
          <p:cNvPr id="232" name="Picture2"/>
          <p:cNvPicPr/>
          <p:nvPr/>
        </p:nvPicPr>
        <p:blipFill>
          <a:blip r:embed="rId4"/>
          <a:stretch/>
        </p:blipFill>
        <p:spPr>
          <a:xfrm>
            <a:off x="3208680" y="1487880"/>
            <a:ext cx="5883480" cy="509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1170</Words>
  <Application>Microsoft Office PowerPoint</Application>
  <PresentationFormat>Custom</PresentationFormat>
  <Paragraphs>651</Paragraphs>
  <Slides>49</Slides>
  <Notes>48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Arial</vt:lpstr>
      <vt:lpstr>Calibri</vt:lpstr>
      <vt:lpstr>Candara</vt:lpstr>
      <vt:lpstr>DejaVu Sans</vt:lpstr>
      <vt:lpstr>Franklin Gothic Book</vt:lpstr>
      <vt:lpstr>Perpetua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Unknown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Muhammad Zubair</dc:creator>
  <dc:description/>
  <cp:lastModifiedBy>Muhammad Zubair</cp:lastModifiedBy>
  <cp:revision>11</cp:revision>
  <dcterms:created xsi:type="dcterms:W3CDTF">2018-08-05T21:54:08Z</dcterms:created>
  <dcterms:modified xsi:type="dcterms:W3CDTF">2023-11-07T07:15:53Z</dcterms:modified>
  <dc:language>en-US</dc:language>
</cp:coreProperties>
</file>